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3" r:id="rId1"/>
  </p:sldMasterIdLst>
  <p:notesMasterIdLst>
    <p:notesMasterId r:id="rId10"/>
  </p:notesMasterIdLst>
  <p:sldIdLst>
    <p:sldId id="369" r:id="rId2"/>
    <p:sldId id="354" r:id="rId3"/>
    <p:sldId id="370" r:id="rId4"/>
    <p:sldId id="372" r:id="rId5"/>
    <p:sldId id="371" r:id="rId6"/>
    <p:sldId id="366" r:id="rId7"/>
    <p:sldId id="368" r:id="rId8"/>
    <p:sldId id="271"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0F7FE"/>
    <a:srgbClr val="6600CC"/>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504" y="57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7606E877-883D-4DA7-817C-EB1919B372D0}" type="datetimeFigureOut">
              <a:rPr lang="en-US"/>
              <a:pPr>
                <a:defRPr/>
              </a:pPr>
              <a:t>11/25/2012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9144B09F-B088-4B62-B20A-E04D1C92739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IN"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19B88B5-4ED2-4733-9A28-4CF3982AB022}" type="slidenum">
              <a:rPr lang="en-US" smtClean="0"/>
              <a:pPr/>
              <a:t>8</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3"/>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5" name="Freeform 4"/>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grpSp>
        <p:nvGrpSpPr>
          <p:cNvPr id="6" name="Group 8"/>
          <p:cNvGrpSpPr>
            <a:grpSpLocks/>
          </p:cNvGrpSpPr>
          <p:nvPr/>
        </p:nvGrpSpPr>
        <p:grpSpPr bwMode="auto">
          <a:xfrm>
            <a:off x="-19050" y="203200"/>
            <a:ext cx="9180513" cy="647700"/>
            <a:chOff x="-19045" y="216550"/>
            <a:chExt cx="9180548" cy="649224"/>
          </a:xfrm>
        </p:grpSpPr>
        <p:sp>
          <p:nvSpPr>
            <p:cNvPr id="7" name="Freeform 6"/>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8" name="Freeform 7"/>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9"/>
          <p:cNvSpPr>
            <a:spLocks noGrp="1"/>
          </p:cNvSpPr>
          <p:nvPr>
            <p:ph type="dt" sz="half" idx="10"/>
          </p:nvPr>
        </p:nvSpPr>
        <p:spPr/>
        <p:txBody>
          <a:bodyPr/>
          <a:lstStyle>
            <a:lvl1pPr>
              <a:defRPr/>
            </a:lvl1pPr>
          </a:lstStyle>
          <a:p>
            <a:pPr>
              <a:defRPr/>
            </a:pPr>
            <a:endParaRPr lang="en-US"/>
          </a:p>
        </p:txBody>
      </p:sp>
      <p:sp>
        <p:nvSpPr>
          <p:cNvPr id="11" name="Footer Placeholder 18"/>
          <p:cNvSpPr>
            <a:spLocks noGrp="1"/>
          </p:cNvSpPr>
          <p:nvPr>
            <p:ph type="ftr" sz="quarter" idx="11"/>
          </p:nvPr>
        </p:nvSpPr>
        <p:spPr/>
        <p:txBody>
          <a:bodyPr/>
          <a:lstStyle>
            <a:lvl1pPr>
              <a:defRPr/>
            </a:lvl1pPr>
          </a:lstStyle>
          <a:p>
            <a:pPr>
              <a:defRPr/>
            </a:pPr>
            <a:endParaRPr lang="en-US"/>
          </a:p>
        </p:txBody>
      </p:sp>
      <p:sp>
        <p:nvSpPr>
          <p:cNvPr id="12" name="Slide Number Placeholder 26"/>
          <p:cNvSpPr>
            <a:spLocks noGrp="1"/>
          </p:cNvSpPr>
          <p:nvPr>
            <p:ph type="sldNum" sz="quarter" idx="12"/>
          </p:nvPr>
        </p:nvSpPr>
        <p:spPr>
          <a:xfrm>
            <a:off x="7924800" y="6356350"/>
            <a:ext cx="762000" cy="365125"/>
          </a:xfrm>
        </p:spPr>
        <p:txBody>
          <a:bodyPr/>
          <a:lstStyle>
            <a:lvl1pPr>
              <a:defRPr/>
            </a:lvl1pPr>
          </a:lstStyle>
          <a:p>
            <a:pPr>
              <a:defRPr/>
            </a:pPr>
            <a:fld id="{9FAF3303-AB56-4AAF-AF4E-C086E13E2A6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3"/>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5" name="Freeform 4"/>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grpSp>
        <p:nvGrpSpPr>
          <p:cNvPr id="6" name="Group 1"/>
          <p:cNvGrpSpPr>
            <a:grpSpLocks/>
          </p:cNvGrpSpPr>
          <p:nvPr/>
        </p:nvGrpSpPr>
        <p:grpSpPr bwMode="auto">
          <a:xfrm>
            <a:off x="-19050" y="203200"/>
            <a:ext cx="9180513" cy="647700"/>
            <a:chOff x="-19045" y="216550"/>
            <a:chExt cx="9180548" cy="649224"/>
          </a:xfrm>
        </p:grpSpPr>
        <p:sp>
          <p:nvSpPr>
            <p:cNvPr id="7" name="Freeform 6"/>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8" name="Freeform 7"/>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7924800" y="6356350"/>
            <a:ext cx="762000" cy="365125"/>
          </a:xfrm>
        </p:spPr>
        <p:txBody>
          <a:bodyPr/>
          <a:lstStyle>
            <a:lvl1pPr>
              <a:defRPr/>
            </a:lvl1pPr>
          </a:lstStyle>
          <a:p>
            <a:pPr>
              <a:defRPr/>
            </a:pPr>
            <a:fld id="{FBBEB22A-4D0E-4BCA-A429-4E6F7BC8BAE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6B9C72BC-5C37-4568-9C62-CD8D5A71DAC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4"/>
          <p:cNvSpPr>
            <a:spLocks noGrp="1"/>
          </p:cNvSpPr>
          <p:nvPr>
            <p:ph type="dt" sz="half" idx="10"/>
          </p:nvPr>
        </p:nvSpPr>
        <p:spPr/>
        <p:txBody>
          <a:bodyPr/>
          <a:lstStyle>
            <a:lvl1pPr>
              <a:defRPr/>
            </a:lvl1pPr>
          </a:lstStyle>
          <a:p>
            <a:pPr>
              <a:defRPr/>
            </a:pPr>
            <a:endParaRPr lang="en-US"/>
          </a:p>
        </p:txBody>
      </p:sp>
      <p:sp>
        <p:nvSpPr>
          <p:cNvPr id="5" name="Footer Placeholder 5"/>
          <p:cNvSpPr>
            <a:spLocks noGrp="1"/>
          </p:cNvSpPr>
          <p:nvPr>
            <p:ph type="ftr" sz="quarter" idx="11"/>
          </p:nvPr>
        </p:nvSpPr>
        <p:spPr/>
        <p:txBody>
          <a:bodyPr/>
          <a:lstStyle>
            <a:lvl1pPr>
              <a:defRPr/>
            </a:lvl1pPr>
          </a:lstStyle>
          <a:p>
            <a:pPr>
              <a:defRPr/>
            </a:pPr>
            <a:endParaRPr lang="en-US"/>
          </a:p>
        </p:txBody>
      </p:sp>
      <p:sp>
        <p:nvSpPr>
          <p:cNvPr id="6" name="Slide Number Placeholder 6"/>
          <p:cNvSpPr>
            <a:spLocks noGrp="1"/>
          </p:cNvSpPr>
          <p:nvPr>
            <p:ph type="sldNum" sz="quarter" idx="12"/>
          </p:nvPr>
        </p:nvSpPr>
        <p:spPr/>
        <p:txBody>
          <a:bodyPr/>
          <a:lstStyle>
            <a:lvl1pPr>
              <a:defRPr/>
            </a:lvl1pPr>
          </a:lstStyle>
          <a:p>
            <a:pPr>
              <a:defRPr/>
            </a:pPr>
            <a:fld id="{5F78DF6E-A03B-4853-8AF3-048688360A3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0F7FE"/>
        </a:solidFill>
        <a:effectLst/>
      </p:bgPr>
    </p:bg>
    <p:spTree>
      <p:nvGrpSpPr>
        <p:cNvPr id="1" name=""/>
        <p:cNvGrpSpPr/>
        <p:nvPr/>
      </p:nvGrpSpPr>
      <p:grpSpPr>
        <a:xfrm>
          <a:off x="0" y="0"/>
          <a:ext cx="0" cy="0"/>
          <a:chOff x="0" y="0"/>
          <a:chExt cx="0" cy="0"/>
        </a:xfrm>
      </p:grpSpPr>
      <p:sp>
        <p:nvSpPr>
          <p:cNvPr id="1026"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7"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 name="Date Placeholder 4"/>
          <p:cNvSpPr>
            <a:spLocks noGrp="1"/>
          </p:cNvSpPr>
          <p:nvPr>
            <p:ph type="dt" sz="half" idx="2"/>
          </p:nvPr>
        </p:nvSpPr>
        <p:spPr>
          <a:xfrm>
            <a:off x="457200" y="6356350"/>
            <a:ext cx="2133600" cy="365125"/>
          </a:xfrm>
          <a:prstGeom prst="rect">
            <a:avLst/>
          </a:prstGeom>
        </p:spPr>
        <p:txBody>
          <a:bodyPr vert="horz" lIns="0" tIns="0" rIns="0" bIns="0" anchor="b"/>
          <a:lstStyle>
            <a:lvl1pPr eaLnBrk="1" hangingPunct="1">
              <a:defRPr sz="1200">
                <a:solidFill>
                  <a:schemeClr val="tx2">
                    <a:shade val="90000"/>
                  </a:schemeClr>
                </a:solidFill>
              </a:defRPr>
            </a:lvl1pPr>
          </a:lstStyle>
          <a:p>
            <a:pPr>
              <a:defRPr/>
            </a:pPr>
            <a:endParaRPr lang="en-US"/>
          </a:p>
        </p:txBody>
      </p:sp>
      <p:sp>
        <p:nvSpPr>
          <p:cNvPr id="20" name="Footer Placeholder 5"/>
          <p:cNvSpPr>
            <a:spLocks noGrp="1"/>
          </p:cNvSpPr>
          <p:nvPr>
            <p:ph type="ftr" sz="quarter" idx="3"/>
          </p:nvPr>
        </p:nvSpPr>
        <p:spPr>
          <a:xfrm>
            <a:off x="2667000" y="6356350"/>
            <a:ext cx="3352800" cy="365125"/>
          </a:xfrm>
          <a:prstGeom prst="rect">
            <a:avLst/>
          </a:prstGeom>
        </p:spPr>
        <p:txBody>
          <a:bodyPr vert="horz" lIns="0" tIns="0" rIns="0" bIns="0" anchor="b"/>
          <a:lstStyle>
            <a:lvl1pPr eaLnBrk="1" hangingPunct="1">
              <a:defRPr sz="1200">
                <a:solidFill>
                  <a:schemeClr val="tx2">
                    <a:shade val="90000"/>
                  </a:schemeClr>
                </a:solidFill>
              </a:defRPr>
            </a:lvl1pPr>
          </a:lstStyle>
          <a:p>
            <a:pPr>
              <a:defRPr/>
            </a:pPr>
            <a:endParaRPr lang="en-US"/>
          </a:p>
        </p:txBody>
      </p:sp>
      <p:sp>
        <p:nvSpPr>
          <p:cNvPr id="21" name="Slide Number Placeholder 6"/>
          <p:cNvSpPr>
            <a:spLocks noGrp="1"/>
          </p:cNvSpPr>
          <p:nvPr>
            <p:ph type="sldNum" sz="quarter" idx="4"/>
          </p:nvPr>
        </p:nvSpPr>
        <p:spPr>
          <a:xfrm>
            <a:off x="8077200" y="6356350"/>
            <a:ext cx="609600" cy="365125"/>
          </a:xfrm>
          <a:prstGeom prst="rect">
            <a:avLst/>
          </a:prstGeom>
        </p:spPr>
        <p:txBody>
          <a:bodyPr vert="horz" lIns="0" tIns="0" rIns="0" bIns="0" anchor="b"/>
          <a:lstStyle>
            <a:lvl1pPr algn="r" eaLnBrk="1" hangingPunct="1">
              <a:defRPr sz="1200">
                <a:solidFill>
                  <a:schemeClr val="tx2">
                    <a:shade val="90000"/>
                  </a:schemeClr>
                </a:solidFill>
              </a:defRPr>
            </a:lvl1pPr>
          </a:lstStyle>
          <a:p>
            <a:pPr>
              <a:defRPr/>
            </a:pPr>
            <a:fld id="{EDA08B31-707A-4C20-9E21-56EC25B09B3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23" r:id="rId1"/>
    <p:sldLayoutId id="2147484024" r:id="rId2"/>
    <p:sldLayoutId id="2147484025" r:id="rId3"/>
    <p:sldLayoutId id="2147484022" r:id="rId4"/>
  </p:sldLayoutIdLst>
  <p:txStyles>
    <p:titleStyle>
      <a:lvl1pPr algn="l" rtl="0" eaLnBrk="0" fontAlgn="base" hangingPunct="0">
        <a:spcBef>
          <a:spcPct val="0"/>
        </a:spcBef>
        <a:spcAft>
          <a:spcPct val="0"/>
        </a:spcAft>
        <a:defRPr sz="5000" kern="1200">
          <a:solidFill>
            <a:schemeClr val="tx2"/>
          </a:solidFill>
          <a:latin typeface="Arial" charset="0"/>
          <a:ea typeface="+mj-ea"/>
          <a:cs typeface="+mj-cs"/>
        </a:defRPr>
      </a:lvl1pPr>
      <a:lvl2pPr algn="l" rtl="0" eaLnBrk="0" fontAlgn="base" hangingPunct="0">
        <a:spcBef>
          <a:spcPct val="0"/>
        </a:spcBef>
        <a:spcAft>
          <a:spcPct val="0"/>
        </a:spcAft>
        <a:defRPr sz="5000">
          <a:solidFill>
            <a:schemeClr val="tx2"/>
          </a:solidFill>
          <a:latin typeface="Arial" charset="0"/>
        </a:defRPr>
      </a:lvl2pPr>
      <a:lvl3pPr algn="l" rtl="0" eaLnBrk="0" fontAlgn="base" hangingPunct="0">
        <a:spcBef>
          <a:spcPct val="0"/>
        </a:spcBef>
        <a:spcAft>
          <a:spcPct val="0"/>
        </a:spcAft>
        <a:defRPr sz="5000">
          <a:solidFill>
            <a:schemeClr val="tx2"/>
          </a:solidFill>
          <a:latin typeface="Arial" charset="0"/>
        </a:defRPr>
      </a:lvl3pPr>
      <a:lvl4pPr algn="l" rtl="0" eaLnBrk="0" fontAlgn="base" hangingPunct="0">
        <a:spcBef>
          <a:spcPct val="0"/>
        </a:spcBef>
        <a:spcAft>
          <a:spcPct val="0"/>
        </a:spcAft>
        <a:defRPr sz="5000">
          <a:solidFill>
            <a:schemeClr val="tx2"/>
          </a:solidFill>
          <a:latin typeface="Arial" charset="0"/>
        </a:defRPr>
      </a:lvl4pPr>
      <a:lvl5pPr algn="l" rtl="0" eaLnBrk="0" fontAlgn="base" hangingPunct="0">
        <a:spcBef>
          <a:spcPct val="0"/>
        </a:spcBef>
        <a:spcAft>
          <a:spcPct val="0"/>
        </a:spcAft>
        <a:defRPr sz="5000">
          <a:solidFill>
            <a:schemeClr val="tx2"/>
          </a:solidFill>
          <a:latin typeface="Arial"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Arial" charset="0"/>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Arial" charset="0"/>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Arial" charset="0"/>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Arial" charset="0"/>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Arial" charset="0"/>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0"/>
            <a:ext cx="8229600" cy="1981200"/>
          </a:xfrm>
        </p:spPr>
        <p:txBody>
          <a:bodyPr/>
          <a:lstStyle/>
          <a:p>
            <a:pPr algn="ctr" eaLnBrk="1" hangingPunct="1"/>
            <a:r>
              <a:rPr lang="en-US" b="1" dirty="0" smtClean="0"/>
              <a:t>GENEVA </a:t>
            </a:r>
            <a:r>
              <a:rPr lang="en-US" b="1" dirty="0" smtClean="0"/>
              <a:t>CONVEYOR</a:t>
            </a:r>
            <a:endParaRPr lang="en-US" b="1" dirty="0" smtClean="0"/>
          </a:p>
        </p:txBody>
      </p:sp>
      <p:sp>
        <p:nvSpPr>
          <p:cNvPr id="5123" name="Content Placeholder 1"/>
          <p:cNvSpPr>
            <a:spLocks noGrp="1"/>
          </p:cNvSpPr>
          <p:nvPr>
            <p:ph idx="1"/>
          </p:nvPr>
        </p:nvSpPr>
        <p:spPr>
          <a:xfrm>
            <a:off x="304800" y="1371600"/>
            <a:ext cx="8229600" cy="4389438"/>
          </a:xfrm>
        </p:spPr>
        <p:txBody>
          <a:bodyPr/>
          <a:lstStyle/>
          <a:p>
            <a:pPr marL="0" indent="0" eaLnBrk="1" hangingPunct="1">
              <a:buFontTx/>
              <a:buNone/>
            </a:pPr>
            <a:r>
              <a:rPr lang="en-US" dirty="0" smtClean="0"/>
              <a:t>                        </a:t>
            </a:r>
          </a:p>
        </p:txBody>
      </p:sp>
      <p:sp>
        <p:nvSpPr>
          <p:cNvPr id="5124" name="Text Box 6"/>
          <p:cNvSpPr txBox="1">
            <a:spLocks noChangeArrowheads="1"/>
          </p:cNvSpPr>
          <p:nvPr/>
        </p:nvSpPr>
        <p:spPr bwMode="auto">
          <a:xfrm>
            <a:off x="898525" y="4532313"/>
            <a:ext cx="184150" cy="366712"/>
          </a:xfrm>
          <a:prstGeom prst="rect">
            <a:avLst/>
          </a:prstGeom>
          <a:noFill/>
          <a:ln w="9525">
            <a:noFill/>
            <a:miter lim="800000"/>
            <a:headEnd/>
            <a:tailEnd/>
          </a:ln>
        </p:spPr>
        <p:txBody>
          <a:bodyPr wrap="none">
            <a:spAutoFit/>
          </a:bodyPr>
          <a:lstStyle/>
          <a:p>
            <a:endParaRPr lang="en-US"/>
          </a:p>
        </p:txBody>
      </p:sp>
      <p:sp>
        <p:nvSpPr>
          <p:cNvPr id="5125" name="Text Box 9"/>
          <p:cNvSpPr txBox="1">
            <a:spLocks noChangeArrowheads="1"/>
          </p:cNvSpPr>
          <p:nvPr/>
        </p:nvSpPr>
        <p:spPr bwMode="auto">
          <a:xfrm>
            <a:off x="304800" y="3962400"/>
            <a:ext cx="3886200" cy="1425005"/>
          </a:xfrm>
          <a:prstGeom prst="rect">
            <a:avLst/>
          </a:prstGeom>
          <a:noFill/>
          <a:ln w="9525">
            <a:noFill/>
            <a:miter lim="800000"/>
            <a:headEnd/>
            <a:tailEnd/>
          </a:ln>
        </p:spPr>
        <p:txBody>
          <a:bodyPr>
            <a:spAutoFit/>
          </a:bodyPr>
          <a:lstStyle/>
          <a:p>
            <a:pPr>
              <a:spcBef>
                <a:spcPct val="20000"/>
              </a:spcBef>
              <a:buClr>
                <a:schemeClr val="tx1"/>
              </a:buClr>
            </a:pPr>
            <a:r>
              <a:rPr lang="en-US" sz="1400" b="1" dirty="0" smtClean="0">
                <a:solidFill>
                  <a:srgbClr val="00B050"/>
                </a:solidFill>
              </a:rPr>
              <a:t>Guidance by</a:t>
            </a:r>
          </a:p>
          <a:p>
            <a:pPr>
              <a:spcBef>
                <a:spcPct val="20000"/>
              </a:spcBef>
              <a:buClr>
                <a:schemeClr val="tx1"/>
              </a:buClr>
            </a:pPr>
            <a:r>
              <a:rPr lang="en-US" sz="2000" dirty="0" smtClean="0">
                <a:solidFill>
                  <a:srgbClr val="996633"/>
                </a:solidFill>
              </a:rPr>
              <a:t>Mr</a:t>
            </a:r>
            <a:r>
              <a:rPr lang="en-US" sz="2000" dirty="0">
                <a:solidFill>
                  <a:srgbClr val="996633"/>
                </a:solidFill>
              </a:rPr>
              <a:t>. </a:t>
            </a:r>
            <a:r>
              <a:rPr lang="en-US" dirty="0"/>
              <a:t>MR.S.JOHN JAWAHAR </a:t>
            </a:r>
            <a:r>
              <a:rPr lang="en-US" sz="2000" dirty="0" smtClean="0">
                <a:solidFill>
                  <a:srgbClr val="996633"/>
                </a:solidFill>
              </a:rPr>
              <a:t>,M.E.</a:t>
            </a:r>
            <a:endParaRPr lang="en-US" sz="2000" dirty="0" smtClean="0">
              <a:solidFill>
                <a:srgbClr val="996633"/>
              </a:solidFill>
            </a:endParaRPr>
          </a:p>
          <a:p>
            <a:pPr>
              <a:spcBef>
                <a:spcPct val="20000"/>
              </a:spcBef>
              <a:buClr>
                <a:schemeClr val="tx1"/>
              </a:buClr>
            </a:pPr>
            <a:r>
              <a:rPr lang="en-US" dirty="0" smtClean="0">
                <a:solidFill>
                  <a:srgbClr val="996633"/>
                </a:solidFill>
              </a:rPr>
              <a:t>Lecturer, Department of Mechanical</a:t>
            </a:r>
            <a:endParaRPr lang="en-US" dirty="0">
              <a:solidFill>
                <a:srgbClr val="996633"/>
              </a:solidFill>
            </a:endParaRPr>
          </a:p>
          <a:p>
            <a:pPr>
              <a:spcBef>
                <a:spcPct val="50000"/>
              </a:spcBef>
            </a:pPr>
            <a:endParaRPr lang="en-US" dirty="0"/>
          </a:p>
        </p:txBody>
      </p:sp>
      <p:sp>
        <p:nvSpPr>
          <p:cNvPr id="5126" name="Text Box 10"/>
          <p:cNvSpPr txBox="1">
            <a:spLocks noChangeArrowheads="1"/>
          </p:cNvSpPr>
          <p:nvPr/>
        </p:nvSpPr>
        <p:spPr bwMode="auto">
          <a:xfrm>
            <a:off x="5486400" y="3886200"/>
            <a:ext cx="3657600" cy="2246769"/>
          </a:xfrm>
          <a:prstGeom prst="rect">
            <a:avLst/>
          </a:prstGeom>
          <a:noFill/>
          <a:ln w="9525">
            <a:noFill/>
            <a:miter lim="800000"/>
            <a:headEnd/>
            <a:tailEnd/>
          </a:ln>
        </p:spPr>
        <p:txBody>
          <a:bodyPr>
            <a:spAutoFit/>
          </a:bodyPr>
          <a:lstStyle/>
          <a:p>
            <a:pPr marL="342900" indent="-342900">
              <a:spcBef>
                <a:spcPct val="50000"/>
              </a:spcBef>
            </a:pPr>
            <a:endParaRPr lang="en-US" sz="1400" b="1" dirty="0">
              <a:solidFill>
                <a:srgbClr val="00B050"/>
              </a:solidFill>
            </a:endParaRPr>
          </a:p>
          <a:p>
            <a:pPr marL="342900" indent="-342900">
              <a:spcBef>
                <a:spcPct val="50000"/>
              </a:spcBef>
              <a:buFontTx/>
              <a:buChar char="•"/>
            </a:pPr>
            <a:r>
              <a:rPr lang="en-US" sz="1400" b="1" dirty="0"/>
              <a:t>F.MOHAMED ARSHAD     11216790</a:t>
            </a:r>
          </a:p>
          <a:p>
            <a:pPr marL="342900" indent="-342900">
              <a:spcBef>
                <a:spcPct val="50000"/>
              </a:spcBef>
              <a:buFontTx/>
              <a:buChar char="•"/>
            </a:pPr>
            <a:r>
              <a:rPr lang="en-US" sz="1400" b="1" dirty="0"/>
              <a:t>M.MAGESH                       </a:t>
            </a:r>
            <a:r>
              <a:rPr lang="en-US" sz="1400" b="1" dirty="0" smtClean="0"/>
              <a:t> 11216785</a:t>
            </a:r>
            <a:endParaRPr lang="en-US" sz="1400" b="1" dirty="0"/>
          </a:p>
          <a:p>
            <a:pPr marL="342900" indent="-342900">
              <a:spcBef>
                <a:spcPct val="50000"/>
              </a:spcBef>
              <a:buFontTx/>
              <a:buChar char="•"/>
            </a:pPr>
            <a:r>
              <a:rPr lang="en-US" sz="1400" b="1" dirty="0"/>
              <a:t>S.NAVEEN                          11216802</a:t>
            </a:r>
          </a:p>
          <a:p>
            <a:pPr marL="342900" indent="-342900">
              <a:spcBef>
                <a:spcPct val="50000"/>
              </a:spcBef>
              <a:buFontTx/>
              <a:buChar char="•"/>
            </a:pPr>
            <a:r>
              <a:rPr lang="en-US" sz="1400" b="1" dirty="0"/>
              <a:t>P.SANTOSH KUMAR         11216822   </a:t>
            </a:r>
          </a:p>
          <a:p>
            <a:pPr marL="342900" indent="-342900">
              <a:spcBef>
                <a:spcPct val="50000"/>
              </a:spcBef>
              <a:buFontTx/>
              <a:buChar char="•"/>
            </a:pPr>
            <a:r>
              <a:rPr lang="en-US" sz="1400" b="1" dirty="0"/>
              <a:t>S.VIGNESHWARAN           11216861</a:t>
            </a:r>
          </a:p>
          <a:p>
            <a:pPr marL="342900" indent="-342900">
              <a:spcBef>
                <a:spcPct val="50000"/>
              </a:spcBef>
              <a:buFontTx/>
              <a:buChar char="•"/>
            </a:pPr>
            <a:endParaRPr lang="en-US" sz="1400" b="1" dirty="0"/>
          </a:p>
        </p:txBody>
      </p:sp>
      <p:sp>
        <p:nvSpPr>
          <p:cNvPr id="5128" name="Text Box 22"/>
          <p:cNvSpPr txBox="1">
            <a:spLocks noChangeArrowheads="1"/>
          </p:cNvSpPr>
          <p:nvPr/>
        </p:nvSpPr>
        <p:spPr bwMode="auto">
          <a:xfrm>
            <a:off x="2209800" y="6019800"/>
            <a:ext cx="4876800" cy="549275"/>
          </a:xfrm>
          <a:prstGeom prst="rect">
            <a:avLst/>
          </a:prstGeom>
          <a:noFill/>
          <a:ln w="9525">
            <a:noFill/>
            <a:miter lim="800000"/>
            <a:headEnd/>
            <a:tailEnd/>
          </a:ln>
        </p:spPr>
        <p:txBody>
          <a:bodyPr>
            <a:spAutoFit/>
          </a:bodyPr>
          <a:lstStyle/>
          <a:p>
            <a:pPr algn="ctr">
              <a:spcBef>
                <a:spcPct val="50000"/>
              </a:spcBef>
            </a:pPr>
            <a:r>
              <a:rPr lang="en-US" sz="1200" dirty="0" err="1">
                <a:solidFill>
                  <a:srgbClr val="FF0000"/>
                </a:solidFill>
              </a:rPr>
              <a:t>Panimalar</a:t>
            </a:r>
            <a:r>
              <a:rPr lang="en-US" sz="1200" dirty="0">
                <a:solidFill>
                  <a:schemeClr val="bg1"/>
                </a:solidFill>
              </a:rPr>
              <a:t> </a:t>
            </a:r>
            <a:r>
              <a:rPr lang="en-US" sz="1200" dirty="0">
                <a:solidFill>
                  <a:srgbClr val="FF0000"/>
                </a:solidFill>
              </a:rPr>
              <a:t>Polytechnic College</a:t>
            </a:r>
          </a:p>
          <a:p>
            <a:pPr algn="ctr">
              <a:spcBef>
                <a:spcPct val="50000"/>
              </a:spcBef>
            </a:pPr>
            <a:r>
              <a:rPr lang="en-US" sz="1200" dirty="0">
                <a:solidFill>
                  <a:srgbClr val="FF0000"/>
                </a:solidFill>
              </a:rPr>
              <a:t>MECHANICAL  DEPARTMENT.</a:t>
            </a:r>
          </a:p>
        </p:txBody>
      </p:sp>
      <p:sp>
        <p:nvSpPr>
          <p:cNvPr id="5129" name="Text Box 30"/>
          <p:cNvSpPr txBox="1">
            <a:spLocks noChangeArrowheads="1"/>
          </p:cNvSpPr>
          <p:nvPr/>
        </p:nvSpPr>
        <p:spPr bwMode="auto">
          <a:xfrm>
            <a:off x="6308725" y="5959475"/>
            <a:ext cx="184150" cy="579438"/>
          </a:xfrm>
          <a:prstGeom prst="rect">
            <a:avLst/>
          </a:prstGeom>
          <a:noFill/>
          <a:ln w="9525">
            <a:noFill/>
            <a:miter lim="800000"/>
            <a:headEnd/>
            <a:tailEnd/>
          </a:ln>
        </p:spPr>
        <p:txBody>
          <a:bodyPr wrap="none">
            <a:spAutoFit/>
          </a:bodyPr>
          <a:lstStyle/>
          <a:p>
            <a:endParaRPr lang="en-US"/>
          </a:p>
        </p:txBody>
      </p:sp>
      <p:sp>
        <p:nvSpPr>
          <p:cNvPr id="5132" name="Rectangle 12"/>
          <p:cNvSpPr>
            <a:spLocks noChangeArrowheads="1"/>
          </p:cNvSpPr>
          <p:nvPr/>
        </p:nvSpPr>
        <p:spPr bwMode="auto">
          <a:xfrm>
            <a:off x="3124200" y="2133600"/>
            <a:ext cx="3517900" cy="641350"/>
          </a:xfrm>
          <a:prstGeom prst="rect">
            <a:avLst/>
          </a:prstGeom>
          <a:noFill/>
          <a:ln w="9525">
            <a:noFill/>
            <a:miter lim="800000"/>
            <a:headEnd/>
            <a:tailEnd/>
          </a:ln>
          <a:effectLst/>
        </p:spPr>
        <p:txBody>
          <a:bodyPr>
            <a:spAutoFit/>
          </a:bodyPr>
          <a:lstStyle/>
          <a:p>
            <a:pPr algn="ctr"/>
            <a:r>
              <a:rPr lang="en-US" dirty="0">
                <a:solidFill>
                  <a:srgbClr val="FF66CC"/>
                </a:solidFill>
              </a:rPr>
              <a:t>Project </a:t>
            </a:r>
            <a:r>
              <a:rPr lang="en-US" dirty="0" smtClean="0">
                <a:solidFill>
                  <a:srgbClr val="FF66CC"/>
                </a:solidFill>
              </a:rPr>
              <a:t>presentation on</a:t>
            </a:r>
          </a:p>
          <a:p>
            <a:pPr algn="ctr"/>
            <a:r>
              <a:rPr lang="en-US" dirty="0" smtClean="0">
                <a:solidFill>
                  <a:srgbClr val="FF66CC"/>
                </a:solidFill>
              </a:rPr>
              <a:t>30.11.2012</a:t>
            </a:r>
            <a:endParaRPr lang="en-US" dirty="0">
              <a:solidFill>
                <a:srgbClr val="FF66CC"/>
              </a:solidFill>
            </a:endParaRPr>
          </a:p>
        </p:txBody>
      </p:sp>
      <p:sp>
        <p:nvSpPr>
          <p:cNvPr id="5133" name="Rectangle 13"/>
          <p:cNvSpPr>
            <a:spLocks noChangeArrowheads="1"/>
          </p:cNvSpPr>
          <p:nvPr/>
        </p:nvSpPr>
        <p:spPr bwMode="auto">
          <a:xfrm>
            <a:off x="6172200" y="3810000"/>
            <a:ext cx="1898650" cy="366713"/>
          </a:xfrm>
          <a:prstGeom prst="rect">
            <a:avLst/>
          </a:prstGeom>
          <a:noFill/>
          <a:ln w="9525">
            <a:noFill/>
            <a:miter lim="800000"/>
            <a:headEnd/>
            <a:tailEnd/>
          </a:ln>
          <a:effectLst/>
        </p:spPr>
        <p:txBody>
          <a:bodyPr wrap="none">
            <a:spAutoFit/>
          </a:bodyPr>
          <a:lstStyle/>
          <a:p>
            <a:r>
              <a:rPr lang="en-US" b="1">
                <a:solidFill>
                  <a:srgbClr val="00B050"/>
                </a:solidFill>
              </a:rPr>
              <a:t>Presentation by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666750" y="768350"/>
            <a:ext cx="7772400" cy="685800"/>
          </a:xfrm>
        </p:spPr>
        <p:txBody>
          <a:bodyPr/>
          <a:lstStyle/>
          <a:p>
            <a:pPr>
              <a:defRPr/>
            </a:pPr>
            <a:r>
              <a:rPr sz="3000" smtClean="0">
                <a:solidFill>
                  <a:srgbClr val="6600CC"/>
                </a:solidFill>
                <a:latin typeface="Times New Roman" pitchFamily="18" charset="0"/>
                <a:cs typeface="Times New Roman" pitchFamily="18" charset="0"/>
              </a:rPr>
              <a:t/>
            </a:r>
            <a:br>
              <a:rPr sz="3000" smtClean="0">
                <a:solidFill>
                  <a:srgbClr val="6600CC"/>
                </a:solidFill>
                <a:latin typeface="Times New Roman" pitchFamily="18" charset="0"/>
                <a:cs typeface="Times New Roman" pitchFamily="18" charset="0"/>
              </a:rPr>
            </a:br>
            <a:r>
              <a:rPr sz="3000" smtClean="0">
                <a:solidFill>
                  <a:srgbClr val="6600CC"/>
                </a:solidFill>
                <a:latin typeface="Times New Roman" pitchFamily="18" charset="0"/>
                <a:cs typeface="Times New Roman" pitchFamily="18" charset="0"/>
              </a:rPr>
              <a:t/>
            </a:r>
            <a:br>
              <a:rPr sz="3000" smtClean="0">
                <a:solidFill>
                  <a:srgbClr val="6600CC"/>
                </a:solidFill>
                <a:latin typeface="Times New Roman" pitchFamily="18" charset="0"/>
                <a:cs typeface="Times New Roman" pitchFamily="18" charset="0"/>
              </a:rPr>
            </a:br>
            <a:r>
              <a:rPr sz="3000" smtClean="0">
                <a:solidFill>
                  <a:srgbClr val="6600CC"/>
                </a:solidFill>
                <a:latin typeface="Times New Roman" pitchFamily="18" charset="0"/>
                <a:cs typeface="Times New Roman" pitchFamily="18" charset="0"/>
              </a:rPr>
              <a:t/>
            </a:r>
            <a:br>
              <a:rPr sz="3000" smtClean="0">
                <a:solidFill>
                  <a:srgbClr val="6600CC"/>
                </a:solidFill>
                <a:latin typeface="Times New Roman" pitchFamily="18" charset="0"/>
                <a:cs typeface="Times New Roman" pitchFamily="18" charset="0"/>
              </a:rPr>
            </a:br>
            <a:r>
              <a:rPr sz="3000" smtClean="0">
                <a:solidFill>
                  <a:srgbClr val="6600CC"/>
                </a:solidFill>
                <a:latin typeface="Times New Roman" pitchFamily="18" charset="0"/>
                <a:cs typeface="Times New Roman" pitchFamily="18" charset="0"/>
              </a:rPr>
              <a:t/>
            </a:r>
            <a:br>
              <a:rPr sz="3000" smtClean="0">
                <a:solidFill>
                  <a:srgbClr val="6600CC"/>
                </a:solidFill>
                <a:latin typeface="Times New Roman" pitchFamily="18" charset="0"/>
                <a:cs typeface="Times New Roman" pitchFamily="18" charset="0"/>
              </a:rPr>
            </a:br>
            <a:r>
              <a:rPr sz="3000" smtClean="0">
                <a:solidFill>
                  <a:srgbClr val="6600CC"/>
                </a:solidFill>
                <a:latin typeface="Times New Roman" pitchFamily="18" charset="0"/>
                <a:cs typeface="Times New Roman" pitchFamily="18" charset="0"/>
              </a:rPr>
              <a:t/>
            </a:r>
            <a:br>
              <a:rPr sz="3000" smtClean="0">
                <a:solidFill>
                  <a:srgbClr val="6600CC"/>
                </a:solidFill>
                <a:latin typeface="Times New Roman" pitchFamily="18" charset="0"/>
                <a:cs typeface="Times New Roman" pitchFamily="18" charset="0"/>
              </a:rPr>
            </a:br>
            <a:r>
              <a:rPr sz="3000" smtClean="0">
                <a:solidFill>
                  <a:srgbClr val="6600CC"/>
                </a:solidFill>
                <a:latin typeface="Times New Roman" pitchFamily="18" charset="0"/>
                <a:cs typeface="Times New Roman" pitchFamily="18" charset="0"/>
              </a:rPr>
              <a:t/>
            </a:r>
            <a:br>
              <a:rPr sz="3000" smtClean="0">
                <a:solidFill>
                  <a:srgbClr val="6600CC"/>
                </a:solidFill>
                <a:latin typeface="Times New Roman" pitchFamily="18" charset="0"/>
                <a:cs typeface="Times New Roman" pitchFamily="18" charset="0"/>
              </a:rPr>
            </a:br>
            <a:r>
              <a:rPr sz="3000" smtClean="0">
                <a:solidFill>
                  <a:srgbClr val="6600CC"/>
                </a:solidFill>
                <a:latin typeface="Times New Roman" pitchFamily="18" charset="0"/>
                <a:cs typeface="Times New Roman" pitchFamily="18" charset="0"/>
              </a:rPr>
              <a:t/>
            </a:r>
            <a:br>
              <a:rPr sz="3000" smtClean="0">
                <a:solidFill>
                  <a:srgbClr val="6600CC"/>
                </a:solidFill>
                <a:latin typeface="Times New Roman" pitchFamily="18" charset="0"/>
                <a:cs typeface="Times New Roman" pitchFamily="18" charset="0"/>
              </a:rPr>
            </a:br>
            <a:r>
              <a:rPr sz="3000" smtClean="0">
                <a:solidFill>
                  <a:srgbClr val="6600CC"/>
                </a:solidFill>
                <a:latin typeface="Times New Roman" pitchFamily="18" charset="0"/>
                <a:cs typeface="Times New Roman" pitchFamily="18" charset="0"/>
              </a:rPr>
              <a:t/>
            </a:r>
            <a:br>
              <a:rPr sz="3000" smtClean="0">
                <a:solidFill>
                  <a:srgbClr val="6600CC"/>
                </a:solidFill>
                <a:latin typeface="Times New Roman" pitchFamily="18" charset="0"/>
                <a:cs typeface="Times New Roman" pitchFamily="18" charset="0"/>
              </a:rPr>
            </a:br>
            <a:r>
              <a:rPr sz="3000" smtClean="0">
                <a:solidFill>
                  <a:srgbClr val="6600CC"/>
                </a:solidFill>
                <a:latin typeface="Times New Roman" pitchFamily="18" charset="0"/>
                <a:cs typeface="Times New Roman" pitchFamily="18" charset="0"/>
              </a:rPr>
              <a:t/>
            </a:r>
            <a:br>
              <a:rPr sz="3000" smtClean="0">
                <a:solidFill>
                  <a:srgbClr val="6600CC"/>
                </a:solidFill>
                <a:latin typeface="Times New Roman" pitchFamily="18" charset="0"/>
                <a:cs typeface="Times New Roman" pitchFamily="18" charset="0"/>
              </a:rPr>
            </a:br>
            <a:r>
              <a:rPr sz="3000" smtClean="0">
                <a:solidFill>
                  <a:srgbClr val="6600CC"/>
                </a:solidFill>
                <a:latin typeface="Times New Roman" pitchFamily="18" charset="0"/>
                <a:cs typeface="Times New Roman" pitchFamily="18" charset="0"/>
              </a:rPr>
              <a:t> </a:t>
            </a:r>
            <a:r>
              <a:rPr sz="3000" smtClean="0">
                <a:solidFill>
                  <a:srgbClr val="FF00FF"/>
                </a:solidFill>
                <a:latin typeface="Times New Roman" pitchFamily="18" charset="0"/>
                <a:cs typeface="Times New Roman" pitchFamily="18" charset="0"/>
              </a:rPr>
              <a:t>AIM OF OUR PROJET</a:t>
            </a:r>
            <a:endParaRPr lang="en-IN" sz="3000" smtClean="0">
              <a:solidFill>
                <a:srgbClr val="FF00FF"/>
              </a:solidFill>
              <a:latin typeface="Times New Roman" pitchFamily="18" charset="0"/>
              <a:cs typeface="Times New Roman" pitchFamily="18" charset="0"/>
            </a:endParaRPr>
          </a:p>
        </p:txBody>
      </p:sp>
      <p:sp>
        <p:nvSpPr>
          <p:cNvPr id="6147" name="Text Placeholder 4"/>
          <p:cNvSpPr>
            <a:spLocks noGrp="1"/>
          </p:cNvSpPr>
          <p:nvPr>
            <p:ph type="body" idx="1"/>
          </p:nvPr>
        </p:nvSpPr>
        <p:spPr>
          <a:xfrm>
            <a:off x="457200" y="1524000"/>
            <a:ext cx="8080375" cy="4800600"/>
          </a:xfrm>
        </p:spPr>
        <p:txBody>
          <a:bodyPr/>
          <a:lstStyle/>
          <a:p>
            <a:r>
              <a:rPr lang="en-US" sz="2600" smtClean="0"/>
              <a:t> </a:t>
            </a:r>
            <a:endParaRPr lang="en-US" sz="2600" smtClean="0">
              <a:solidFill>
                <a:schemeClr val="bg1"/>
              </a:solidFill>
            </a:endParaRPr>
          </a:p>
        </p:txBody>
      </p:sp>
      <p:sp>
        <p:nvSpPr>
          <p:cNvPr id="6148" name="TextBox 8"/>
          <p:cNvSpPr txBox="1">
            <a:spLocks noChangeArrowheads="1"/>
          </p:cNvSpPr>
          <p:nvPr/>
        </p:nvSpPr>
        <p:spPr bwMode="auto">
          <a:xfrm>
            <a:off x="1371600" y="5791200"/>
            <a:ext cx="6781800" cy="369888"/>
          </a:xfrm>
          <a:prstGeom prst="rect">
            <a:avLst/>
          </a:prstGeom>
          <a:noFill/>
          <a:ln w="9525">
            <a:noFill/>
            <a:miter lim="800000"/>
            <a:headEnd/>
            <a:tailEnd/>
          </a:ln>
        </p:spPr>
        <p:txBody>
          <a:bodyPr>
            <a:spAutoFit/>
          </a:bodyPr>
          <a:lstStyle/>
          <a:p>
            <a:pPr algn="ctr"/>
            <a:r>
              <a:rPr lang="en-US" b="1">
                <a:solidFill>
                  <a:srgbClr val="FF0000"/>
                </a:solidFill>
                <a:latin typeface="Times New Roman" pitchFamily="18" charset="0"/>
                <a:cs typeface="Times New Roman" pitchFamily="18" charset="0"/>
              </a:rPr>
              <a:t>Panimalar Polytechnic College</a:t>
            </a:r>
            <a:endParaRPr lang="en-IN" b="1">
              <a:solidFill>
                <a:srgbClr val="FF0000"/>
              </a:solidFill>
              <a:latin typeface="Times New Roman" pitchFamily="18" charset="0"/>
              <a:cs typeface="Times New Roman" pitchFamily="18" charset="0"/>
            </a:endParaRPr>
          </a:p>
        </p:txBody>
      </p:sp>
      <p:sp>
        <p:nvSpPr>
          <p:cNvPr id="6151" name="Rectangle 7"/>
          <p:cNvSpPr>
            <a:spLocks noChangeArrowheads="1"/>
          </p:cNvSpPr>
          <p:nvPr/>
        </p:nvSpPr>
        <p:spPr bwMode="auto">
          <a:xfrm>
            <a:off x="0" y="2387600"/>
            <a:ext cx="9144000" cy="2014538"/>
          </a:xfrm>
          <a:prstGeom prst="rect">
            <a:avLst/>
          </a:prstGeom>
          <a:noFill/>
          <a:ln w="9525">
            <a:noFill/>
            <a:miter lim="800000"/>
            <a:headEnd/>
            <a:tailEnd/>
          </a:ln>
          <a:effectLst/>
        </p:spPr>
        <p:txBody>
          <a:bodyPr anchor="ctr">
            <a:spAutoFit/>
          </a:bodyPr>
          <a:lstStyle/>
          <a:p>
            <a:pPr algn="just"/>
            <a:r>
              <a:rPr lang="en-US"/>
              <a:t>             </a:t>
            </a:r>
            <a:r>
              <a:rPr lang="en-US">
                <a:solidFill>
                  <a:schemeClr val="bg1"/>
                </a:solidFill>
              </a:rPr>
              <a:t>This is the new innovative concept mainly used for industries. It is simple in construction and the working process is easy. In industries, it is very necessary to move the components from one area to the other in a regular basis. It is necessary to minimize the workers involved in it. We have designed a conveyor with Geneva drive which is useful in industries. So, here we have made a conveyor model which is used for material transformation from one place to another. Main components used in this project are motor, belt, roller, bearing and Geneva wheel.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895350" y="6350"/>
            <a:ext cx="7772400" cy="685800"/>
          </a:xfrm>
        </p:spPr>
        <p:txBody>
          <a:bodyPr/>
          <a:lstStyle/>
          <a:p>
            <a:pPr>
              <a:defRPr/>
            </a:pPr>
            <a:r>
              <a:rPr sz="3000" smtClean="0">
                <a:solidFill>
                  <a:srgbClr val="6600CC"/>
                </a:solidFill>
                <a:latin typeface="Times New Roman" pitchFamily="18" charset="0"/>
                <a:cs typeface="Times New Roman" pitchFamily="18" charset="0"/>
              </a:rPr>
              <a:t/>
            </a:r>
            <a:br>
              <a:rPr sz="3000" smtClean="0">
                <a:solidFill>
                  <a:srgbClr val="6600CC"/>
                </a:solidFill>
                <a:latin typeface="Times New Roman" pitchFamily="18" charset="0"/>
                <a:cs typeface="Times New Roman" pitchFamily="18" charset="0"/>
              </a:rPr>
            </a:br>
            <a:r>
              <a:rPr sz="3000" smtClean="0">
                <a:solidFill>
                  <a:srgbClr val="6600CC"/>
                </a:solidFill>
                <a:latin typeface="Times New Roman" pitchFamily="18" charset="0"/>
                <a:cs typeface="Times New Roman" pitchFamily="18" charset="0"/>
              </a:rPr>
              <a:t/>
            </a:r>
            <a:br>
              <a:rPr sz="3000" smtClean="0">
                <a:solidFill>
                  <a:srgbClr val="6600CC"/>
                </a:solidFill>
                <a:latin typeface="Times New Roman" pitchFamily="18" charset="0"/>
                <a:cs typeface="Times New Roman" pitchFamily="18" charset="0"/>
              </a:rPr>
            </a:br>
            <a:r>
              <a:rPr sz="3000" smtClean="0">
                <a:solidFill>
                  <a:srgbClr val="6600CC"/>
                </a:solidFill>
                <a:latin typeface="Times New Roman" pitchFamily="18" charset="0"/>
                <a:cs typeface="Times New Roman" pitchFamily="18" charset="0"/>
              </a:rPr>
              <a:t/>
            </a:r>
            <a:br>
              <a:rPr sz="3000" smtClean="0">
                <a:solidFill>
                  <a:srgbClr val="6600CC"/>
                </a:solidFill>
                <a:latin typeface="Times New Roman" pitchFamily="18" charset="0"/>
                <a:cs typeface="Times New Roman" pitchFamily="18" charset="0"/>
              </a:rPr>
            </a:br>
            <a:r>
              <a:rPr sz="3000" smtClean="0">
                <a:solidFill>
                  <a:srgbClr val="6600CC"/>
                </a:solidFill>
                <a:latin typeface="Times New Roman" pitchFamily="18" charset="0"/>
                <a:cs typeface="Times New Roman" pitchFamily="18" charset="0"/>
              </a:rPr>
              <a:t/>
            </a:r>
            <a:br>
              <a:rPr sz="3000" smtClean="0">
                <a:solidFill>
                  <a:srgbClr val="6600CC"/>
                </a:solidFill>
                <a:latin typeface="Times New Roman" pitchFamily="18" charset="0"/>
                <a:cs typeface="Times New Roman" pitchFamily="18" charset="0"/>
              </a:rPr>
            </a:br>
            <a:r>
              <a:rPr sz="3000" smtClean="0">
                <a:solidFill>
                  <a:srgbClr val="6600CC"/>
                </a:solidFill>
                <a:latin typeface="Times New Roman" pitchFamily="18" charset="0"/>
                <a:cs typeface="Times New Roman" pitchFamily="18" charset="0"/>
              </a:rPr>
              <a:t/>
            </a:r>
            <a:br>
              <a:rPr sz="3000" smtClean="0">
                <a:solidFill>
                  <a:srgbClr val="6600CC"/>
                </a:solidFill>
                <a:latin typeface="Times New Roman" pitchFamily="18" charset="0"/>
                <a:cs typeface="Times New Roman" pitchFamily="18" charset="0"/>
              </a:rPr>
            </a:br>
            <a:r>
              <a:rPr sz="3000" smtClean="0">
                <a:solidFill>
                  <a:srgbClr val="6600CC"/>
                </a:solidFill>
                <a:latin typeface="Times New Roman" pitchFamily="18" charset="0"/>
                <a:cs typeface="Times New Roman" pitchFamily="18" charset="0"/>
              </a:rPr>
              <a:t/>
            </a:r>
            <a:br>
              <a:rPr sz="3000" smtClean="0">
                <a:solidFill>
                  <a:srgbClr val="6600CC"/>
                </a:solidFill>
                <a:latin typeface="Times New Roman" pitchFamily="18" charset="0"/>
                <a:cs typeface="Times New Roman" pitchFamily="18" charset="0"/>
              </a:rPr>
            </a:br>
            <a:r>
              <a:rPr sz="3000" smtClean="0">
                <a:solidFill>
                  <a:srgbClr val="6600CC"/>
                </a:solidFill>
                <a:latin typeface="Times New Roman" pitchFamily="18" charset="0"/>
                <a:cs typeface="Times New Roman" pitchFamily="18" charset="0"/>
              </a:rPr>
              <a:t/>
            </a:r>
            <a:br>
              <a:rPr sz="3000" smtClean="0">
                <a:solidFill>
                  <a:srgbClr val="6600CC"/>
                </a:solidFill>
                <a:latin typeface="Times New Roman" pitchFamily="18" charset="0"/>
                <a:cs typeface="Times New Roman" pitchFamily="18" charset="0"/>
              </a:rPr>
            </a:br>
            <a:r>
              <a:rPr sz="3000" smtClean="0">
                <a:solidFill>
                  <a:srgbClr val="6600CC"/>
                </a:solidFill>
                <a:latin typeface="Times New Roman" pitchFamily="18" charset="0"/>
                <a:cs typeface="Times New Roman" pitchFamily="18" charset="0"/>
              </a:rPr>
              <a:t/>
            </a:r>
            <a:br>
              <a:rPr sz="3000" smtClean="0">
                <a:solidFill>
                  <a:srgbClr val="6600CC"/>
                </a:solidFill>
                <a:latin typeface="Times New Roman" pitchFamily="18" charset="0"/>
                <a:cs typeface="Times New Roman" pitchFamily="18" charset="0"/>
              </a:rPr>
            </a:br>
            <a:r>
              <a:rPr sz="3000" smtClean="0">
                <a:solidFill>
                  <a:srgbClr val="6600CC"/>
                </a:solidFill>
                <a:latin typeface="Times New Roman" pitchFamily="18" charset="0"/>
                <a:cs typeface="Times New Roman" pitchFamily="18" charset="0"/>
              </a:rPr>
              <a:t/>
            </a:r>
            <a:br>
              <a:rPr sz="3000" smtClean="0">
                <a:solidFill>
                  <a:srgbClr val="6600CC"/>
                </a:solidFill>
                <a:latin typeface="Times New Roman" pitchFamily="18" charset="0"/>
                <a:cs typeface="Times New Roman" pitchFamily="18" charset="0"/>
              </a:rPr>
            </a:br>
            <a:r>
              <a:rPr sz="3000" smtClean="0">
                <a:solidFill>
                  <a:srgbClr val="6600CC"/>
                </a:solidFill>
                <a:latin typeface="Times New Roman" pitchFamily="18" charset="0"/>
                <a:cs typeface="Times New Roman" pitchFamily="18" charset="0"/>
              </a:rPr>
              <a:t> </a:t>
            </a:r>
            <a:r>
              <a:rPr sz="3000" smtClean="0">
                <a:solidFill>
                  <a:srgbClr val="FF00FF"/>
                </a:solidFill>
                <a:latin typeface="Times New Roman" pitchFamily="18" charset="0"/>
                <a:cs typeface="Times New Roman" pitchFamily="18" charset="0"/>
              </a:rPr>
              <a:t>ABSTRACT</a:t>
            </a:r>
            <a:endParaRPr lang="en-IN" sz="3000" smtClean="0">
              <a:solidFill>
                <a:srgbClr val="FF00FF"/>
              </a:solidFill>
              <a:latin typeface="Times New Roman" pitchFamily="18" charset="0"/>
              <a:cs typeface="Times New Roman" pitchFamily="18" charset="0"/>
            </a:endParaRPr>
          </a:p>
        </p:txBody>
      </p:sp>
      <p:sp>
        <p:nvSpPr>
          <p:cNvPr id="7171" name="Text Placeholder 4"/>
          <p:cNvSpPr>
            <a:spLocks noGrp="1"/>
          </p:cNvSpPr>
          <p:nvPr>
            <p:ph type="body" idx="1"/>
          </p:nvPr>
        </p:nvSpPr>
        <p:spPr>
          <a:xfrm>
            <a:off x="530225" y="685800"/>
            <a:ext cx="8080375" cy="5943600"/>
          </a:xfrm>
        </p:spPr>
        <p:txBody>
          <a:bodyPr/>
          <a:lstStyle/>
          <a:p>
            <a:r>
              <a:rPr lang="en-US" sz="2600" smtClean="0">
                <a:solidFill>
                  <a:schemeClr val="bg1"/>
                </a:solidFill>
              </a:rPr>
              <a:t>In our project we are using the Geneva conveyor for material handling in industries. It consists of motor, rollers, belt, and geneva mechanism. Two rollers are mounted according to the required distance the belt is mounted on the rollers on which the materials are placed. The rollers shaft is coupled with the geneva drive. The geneva drives shaft is coupled with the motor shaft hence when power is supplied to the motor rollers rotate with a certain time delay according to the geneva drive and the belt moves along the rollers. Thus material handling is carried out. With help of the geneva drive the time delay can be achieved which avoids the use of stepper motor thus reduces the cost involved.</a:t>
            </a:r>
            <a:endParaRPr lang="en-IN" sz="2600" smtClean="0">
              <a:solidFill>
                <a:schemeClr val="bg1"/>
              </a:solidFill>
            </a:endParaRPr>
          </a:p>
        </p:txBody>
      </p:sp>
      <p:sp>
        <p:nvSpPr>
          <p:cNvPr id="7172" name="TextBox 8"/>
          <p:cNvSpPr txBox="1">
            <a:spLocks noChangeArrowheads="1"/>
          </p:cNvSpPr>
          <p:nvPr/>
        </p:nvSpPr>
        <p:spPr bwMode="auto">
          <a:xfrm>
            <a:off x="990600" y="6324600"/>
            <a:ext cx="7239000" cy="366713"/>
          </a:xfrm>
          <a:prstGeom prst="rect">
            <a:avLst/>
          </a:prstGeom>
          <a:noFill/>
          <a:ln w="9525">
            <a:noFill/>
            <a:miter lim="800000"/>
            <a:headEnd/>
            <a:tailEnd/>
          </a:ln>
        </p:spPr>
        <p:txBody>
          <a:bodyPr>
            <a:spAutoFit/>
          </a:bodyPr>
          <a:lstStyle/>
          <a:p>
            <a:pPr algn="ctr"/>
            <a:r>
              <a:rPr lang="en-US" b="1">
                <a:solidFill>
                  <a:srgbClr val="FF0000"/>
                </a:solidFill>
                <a:latin typeface="Times New Roman" pitchFamily="18" charset="0"/>
                <a:cs typeface="Times New Roman" pitchFamily="18" charset="0"/>
              </a:rPr>
              <a:t>Panimalar Polytechnic College</a:t>
            </a:r>
            <a:endParaRPr lang="en-IN" b="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Box 8"/>
          <p:cNvSpPr txBox="1">
            <a:spLocks noChangeArrowheads="1"/>
          </p:cNvSpPr>
          <p:nvPr/>
        </p:nvSpPr>
        <p:spPr bwMode="auto">
          <a:xfrm>
            <a:off x="1295400" y="6019800"/>
            <a:ext cx="7239000" cy="366713"/>
          </a:xfrm>
          <a:prstGeom prst="rect">
            <a:avLst/>
          </a:prstGeom>
          <a:noFill/>
          <a:ln w="9525">
            <a:noFill/>
            <a:miter lim="800000"/>
            <a:headEnd/>
            <a:tailEnd/>
          </a:ln>
        </p:spPr>
        <p:txBody>
          <a:bodyPr>
            <a:spAutoFit/>
          </a:bodyPr>
          <a:lstStyle/>
          <a:p>
            <a:pPr algn="ctr"/>
            <a:r>
              <a:rPr lang="en-US" b="1">
                <a:solidFill>
                  <a:srgbClr val="FF0000"/>
                </a:solidFill>
                <a:latin typeface="Times New Roman" pitchFamily="18" charset="0"/>
                <a:cs typeface="Times New Roman" pitchFamily="18" charset="0"/>
              </a:rPr>
              <a:t>Panimalar</a:t>
            </a:r>
            <a:r>
              <a:rPr lang="en-US" b="1">
                <a:solidFill>
                  <a:schemeClr val="bg1"/>
                </a:solidFill>
                <a:latin typeface="Times New Roman" pitchFamily="18" charset="0"/>
                <a:cs typeface="Times New Roman" pitchFamily="18" charset="0"/>
              </a:rPr>
              <a:t> </a:t>
            </a:r>
            <a:r>
              <a:rPr lang="en-US" b="1">
                <a:solidFill>
                  <a:srgbClr val="FF0000"/>
                </a:solidFill>
                <a:latin typeface="Times New Roman" pitchFamily="18" charset="0"/>
                <a:cs typeface="Times New Roman" pitchFamily="18" charset="0"/>
              </a:rPr>
              <a:t>Polytechnic</a:t>
            </a:r>
            <a:r>
              <a:rPr lang="en-US" b="1">
                <a:solidFill>
                  <a:schemeClr val="bg1"/>
                </a:solidFill>
                <a:latin typeface="Times New Roman" pitchFamily="18" charset="0"/>
                <a:cs typeface="Times New Roman" pitchFamily="18" charset="0"/>
              </a:rPr>
              <a:t> </a:t>
            </a:r>
            <a:r>
              <a:rPr lang="en-US" b="1">
                <a:solidFill>
                  <a:srgbClr val="FF0000"/>
                </a:solidFill>
                <a:latin typeface="Times New Roman" pitchFamily="18" charset="0"/>
                <a:cs typeface="Times New Roman" pitchFamily="18" charset="0"/>
              </a:rPr>
              <a:t>College</a:t>
            </a:r>
            <a:endParaRPr lang="en-IN" b="1">
              <a:solidFill>
                <a:srgbClr val="FF0000"/>
              </a:solidFill>
              <a:latin typeface="Times New Roman" pitchFamily="18" charset="0"/>
              <a:cs typeface="Times New Roman" pitchFamily="18" charset="0"/>
            </a:endParaRPr>
          </a:p>
        </p:txBody>
      </p:sp>
      <p:pic>
        <p:nvPicPr>
          <p:cNvPr id="8198" name="Picture 6" descr="CPM GENEVA CONVEYOR"/>
          <p:cNvPicPr>
            <a:picLocks noChangeAspect="1" noChangeArrowheads="1"/>
          </p:cNvPicPr>
          <p:nvPr/>
        </p:nvPicPr>
        <p:blipFill>
          <a:blip r:embed="rId2"/>
          <a:srcRect/>
          <a:stretch>
            <a:fillRect/>
          </a:stretch>
        </p:blipFill>
        <p:spPr bwMode="auto">
          <a:xfrm>
            <a:off x="533400" y="1371600"/>
            <a:ext cx="8077200" cy="4495800"/>
          </a:xfrm>
          <a:prstGeom prst="rect">
            <a:avLst/>
          </a:prstGeom>
          <a:noFill/>
        </p:spPr>
      </p:pic>
      <p:sp>
        <p:nvSpPr>
          <p:cNvPr id="8200" name="Rectangle 8"/>
          <p:cNvSpPr>
            <a:spLocks noChangeArrowheads="1"/>
          </p:cNvSpPr>
          <p:nvPr/>
        </p:nvSpPr>
        <p:spPr bwMode="auto">
          <a:xfrm>
            <a:off x="2447925" y="3246438"/>
            <a:ext cx="4248150" cy="366712"/>
          </a:xfrm>
          <a:prstGeom prst="rect">
            <a:avLst/>
          </a:prstGeom>
          <a:noFill/>
          <a:ln w="9525">
            <a:noFill/>
            <a:miter lim="800000"/>
            <a:headEnd/>
            <a:tailEnd/>
          </a:ln>
          <a:effectLst/>
        </p:spPr>
        <p:txBody>
          <a:bodyPr wrap="none" anchor="ctr">
            <a:spAutoFit/>
          </a:bodyPr>
          <a:lstStyle/>
          <a:p>
            <a:pPr algn="ctr"/>
            <a:r>
              <a:rPr lang="en-US" b="1"/>
              <a:t>DRAWING FOR GENEVA CONVEYOR</a:t>
            </a:r>
          </a:p>
        </p:txBody>
      </p:sp>
      <p:sp>
        <p:nvSpPr>
          <p:cNvPr id="8201" name="Rectangle 9"/>
          <p:cNvSpPr>
            <a:spLocks noChangeArrowheads="1"/>
          </p:cNvSpPr>
          <p:nvPr/>
        </p:nvSpPr>
        <p:spPr bwMode="auto">
          <a:xfrm>
            <a:off x="2447925" y="3246438"/>
            <a:ext cx="4248150" cy="366712"/>
          </a:xfrm>
          <a:prstGeom prst="rect">
            <a:avLst/>
          </a:prstGeom>
          <a:noFill/>
          <a:ln w="9525">
            <a:noFill/>
            <a:miter lim="800000"/>
            <a:headEnd/>
            <a:tailEnd/>
          </a:ln>
          <a:effectLst/>
        </p:spPr>
        <p:txBody>
          <a:bodyPr wrap="none" anchor="ctr">
            <a:spAutoFit/>
          </a:bodyPr>
          <a:lstStyle/>
          <a:p>
            <a:pPr algn="ctr"/>
            <a:r>
              <a:rPr lang="en-US" b="1"/>
              <a:t>DRAWING FOR GENEVA CONVEYOR</a:t>
            </a:r>
          </a:p>
        </p:txBody>
      </p:sp>
      <p:sp>
        <p:nvSpPr>
          <p:cNvPr id="8202" name="Rectangle 10"/>
          <p:cNvSpPr>
            <a:spLocks noChangeArrowheads="1"/>
          </p:cNvSpPr>
          <p:nvPr/>
        </p:nvSpPr>
        <p:spPr bwMode="auto">
          <a:xfrm>
            <a:off x="2447925" y="3246438"/>
            <a:ext cx="4248150" cy="366712"/>
          </a:xfrm>
          <a:prstGeom prst="rect">
            <a:avLst/>
          </a:prstGeom>
          <a:noFill/>
          <a:ln w="9525">
            <a:noFill/>
            <a:miter lim="800000"/>
            <a:headEnd/>
            <a:tailEnd/>
          </a:ln>
          <a:effectLst/>
        </p:spPr>
        <p:txBody>
          <a:bodyPr wrap="none" anchor="ctr">
            <a:spAutoFit/>
          </a:bodyPr>
          <a:lstStyle/>
          <a:p>
            <a:pPr algn="ctr"/>
            <a:r>
              <a:rPr lang="en-US" b="1"/>
              <a:t>DRAWING FOR GENEVA CONVEYOR</a:t>
            </a:r>
          </a:p>
        </p:txBody>
      </p:sp>
      <p:sp>
        <p:nvSpPr>
          <p:cNvPr id="8203" name="Rectangle 11"/>
          <p:cNvSpPr>
            <a:spLocks noChangeArrowheads="1"/>
          </p:cNvSpPr>
          <p:nvPr/>
        </p:nvSpPr>
        <p:spPr bwMode="auto">
          <a:xfrm>
            <a:off x="2447925" y="3246438"/>
            <a:ext cx="4248150" cy="366712"/>
          </a:xfrm>
          <a:prstGeom prst="rect">
            <a:avLst/>
          </a:prstGeom>
          <a:noFill/>
          <a:ln w="9525">
            <a:noFill/>
            <a:miter lim="800000"/>
            <a:headEnd/>
            <a:tailEnd/>
          </a:ln>
          <a:effectLst/>
        </p:spPr>
        <p:txBody>
          <a:bodyPr wrap="none" anchor="ctr">
            <a:spAutoFit/>
          </a:bodyPr>
          <a:lstStyle/>
          <a:p>
            <a:pPr algn="ctr"/>
            <a:r>
              <a:rPr lang="en-US" b="1"/>
              <a:t>DRAWING FOR GENEVA CONVEYOR</a:t>
            </a:r>
          </a:p>
        </p:txBody>
      </p:sp>
      <p:sp>
        <p:nvSpPr>
          <p:cNvPr id="8206" name="Rectangle 14"/>
          <p:cNvSpPr>
            <a:spLocks noChangeArrowheads="1"/>
          </p:cNvSpPr>
          <p:nvPr/>
        </p:nvSpPr>
        <p:spPr bwMode="auto">
          <a:xfrm>
            <a:off x="1828800" y="914400"/>
            <a:ext cx="5181600" cy="366713"/>
          </a:xfrm>
          <a:prstGeom prst="rect">
            <a:avLst/>
          </a:prstGeom>
          <a:noFill/>
          <a:ln w="9525">
            <a:noFill/>
            <a:miter lim="800000"/>
            <a:headEnd/>
            <a:tailEnd/>
          </a:ln>
          <a:effectLst/>
        </p:spPr>
        <p:txBody>
          <a:bodyPr>
            <a:spAutoFit/>
          </a:bodyPr>
          <a:lstStyle/>
          <a:p>
            <a:pPr algn="ctr"/>
            <a:r>
              <a:rPr lang="en-US" u="sng" dirty="0">
                <a:solidFill>
                  <a:schemeClr val="bg1"/>
                </a:solidFill>
              </a:rPr>
              <a:t>BLOCK DIAGRAM FOR GENEVA CONVEYOR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p:cNvSpPr>
          <p:nvPr>
            <p:ph type="title"/>
          </p:nvPr>
        </p:nvSpPr>
        <p:spPr>
          <a:xfrm>
            <a:off x="685800" y="762000"/>
            <a:ext cx="7772400" cy="685800"/>
          </a:xfrm>
        </p:spPr>
        <p:txBody>
          <a:bodyPr/>
          <a:lstStyle/>
          <a:p>
            <a:pPr>
              <a:defRPr/>
            </a:pPr>
            <a:r>
              <a:rPr sz="3000" smtClean="0">
                <a:solidFill>
                  <a:srgbClr val="6600CC"/>
                </a:solidFill>
                <a:latin typeface="Times New Roman" pitchFamily="18" charset="0"/>
                <a:cs typeface="Times New Roman" pitchFamily="18" charset="0"/>
              </a:rPr>
              <a:t/>
            </a:r>
            <a:br>
              <a:rPr sz="3000" smtClean="0">
                <a:solidFill>
                  <a:srgbClr val="6600CC"/>
                </a:solidFill>
                <a:latin typeface="Times New Roman" pitchFamily="18" charset="0"/>
                <a:cs typeface="Times New Roman" pitchFamily="18" charset="0"/>
              </a:rPr>
            </a:br>
            <a:r>
              <a:rPr sz="3000" smtClean="0">
                <a:solidFill>
                  <a:srgbClr val="6600CC"/>
                </a:solidFill>
                <a:latin typeface="Times New Roman" pitchFamily="18" charset="0"/>
                <a:cs typeface="Times New Roman" pitchFamily="18" charset="0"/>
              </a:rPr>
              <a:t/>
            </a:r>
            <a:br>
              <a:rPr sz="3000" smtClean="0">
                <a:solidFill>
                  <a:srgbClr val="6600CC"/>
                </a:solidFill>
                <a:latin typeface="Times New Roman" pitchFamily="18" charset="0"/>
                <a:cs typeface="Times New Roman" pitchFamily="18" charset="0"/>
              </a:rPr>
            </a:br>
            <a:r>
              <a:rPr sz="3000" smtClean="0">
                <a:solidFill>
                  <a:srgbClr val="6600CC"/>
                </a:solidFill>
                <a:latin typeface="Times New Roman" pitchFamily="18" charset="0"/>
                <a:cs typeface="Times New Roman" pitchFamily="18" charset="0"/>
              </a:rPr>
              <a:t/>
            </a:r>
            <a:br>
              <a:rPr sz="3000" smtClean="0">
                <a:solidFill>
                  <a:srgbClr val="6600CC"/>
                </a:solidFill>
                <a:latin typeface="Times New Roman" pitchFamily="18" charset="0"/>
                <a:cs typeface="Times New Roman" pitchFamily="18" charset="0"/>
              </a:rPr>
            </a:br>
            <a:r>
              <a:rPr sz="3000" smtClean="0">
                <a:solidFill>
                  <a:srgbClr val="6600CC"/>
                </a:solidFill>
                <a:latin typeface="Times New Roman" pitchFamily="18" charset="0"/>
                <a:cs typeface="Times New Roman" pitchFamily="18" charset="0"/>
              </a:rPr>
              <a:t/>
            </a:r>
            <a:br>
              <a:rPr sz="3000" smtClean="0">
                <a:solidFill>
                  <a:srgbClr val="6600CC"/>
                </a:solidFill>
                <a:latin typeface="Times New Roman" pitchFamily="18" charset="0"/>
                <a:cs typeface="Times New Roman" pitchFamily="18" charset="0"/>
              </a:rPr>
            </a:br>
            <a:r>
              <a:rPr sz="3000" smtClean="0">
                <a:solidFill>
                  <a:srgbClr val="6600CC"/>
                </a:solidFill>
                <a:latin typeface="Times New Roman" pitchFamily="18" charset="0"/>
                <a:cs typeface="Times New Roman" pitchFamily="18" charset="0"/>
              </a:rPr>
              <a:t/>
            </a:r>
            <a:br>
              <a:rPr sz="3000" smtClean="0">
                <a:solidFill>
                  <a:srgbClr val="6600CC"/>
                </a:solidFill>
                <a:latin typeface="Times New Roman" pitchFamily="18" charset="0"/>
                <a:cs typeface="Times New Roman" pitchFamily="18" charset="0"/>
              </a:rPr>
            </a:br>
            <a:r>
              <a:rPr sz="3000" smtClean="0">
                <a:solidFill>
                  <a:srgbClr val="6600CC"/>
                </a:solidFill>
                <a:latin typeface="Times New Roman" pitchFamily="18" charset="0"/>
                <a:cs typeface="Times New Roman" pitchFamily="18" charset="0"/>
              </a:rPr>
              <a:t/>
            </a:r>
            <a:br>
              <a:rPr sz="3000" smtClean="0">
                <a:solidFill>
                  <a:srgbClr val="6600CC"/>
                </a:solidFill>
                <a:latin typeface="Times New Roman" pitchFamily="18" charset="0"/>
                <a:cs typeface="Times New Roman" pitchFamily="18" charset="0"/>
              </a:rPr>
            </a:br>
            <a:r>
              <a:rPr sz="3000" smtClean="0">
                <a:solidFill>
                  <a:srgbClr val="6600CC"/>
                </a:solidFill>
                <a:latin typeface="Times New Roman" pitchFamily="18" charset="0"/>
                <a:cs typeface="Times New Roman" pitchFamily="18" charset="0"/>
              </a:rPr>
              <a:t/>
            </a:r>
            <a:br>
              <a:rPr sz="3000" smtClean="0">
                <a:solidFill>
                  <a:srgbClr val="6600CC"/>
                </a:solidFill>
                <a:latin typeface="Times New Roman" pitchFamily="18" charset="0"/>
                <a:cs typeface="Times New Roman" pitchFamily="18" charset="0"/>
              </a:rPr>
            </a:br>
            <a:r>
              <a:rPr sz="3000" smtClean="0">
                <a:solidFill>
                  <a:srgbClr val="6600CC"/>
                </a:solidFill>
                <a:latin typeface="Times New Roman" pitchFamily="18" charset="0"/>
                <a:cs typeface="Times New Roman" pitchFamily="18" charset="0"/>
              </a:rPr>
              <a:t/>
            </a:r>
            <a:br>
              <a:rPr sz="3000" smtClean="0">
                <a:solidFill>
                  <a:srgbClr val="6600CC"/>
                </a:solidFill>
                <a:latin typeface="Times New Roman" pitchFamily="18" charset="0"/>
                <a:cs typeface="Times New Roman" pitchFamily="18" charset="0"/>
              </a:rPr>
            </a:br>
            <a:r>
              <a:rPr sz="3000" smtClean="0">
                <a:solidFill>
                  <a:srgbClr val="6600CC"/>
                </a:solidFill>
                <a:latin typeface="Times New Roman" pitchFamily="18" charset="0"/>
                <a:cs typeface="Times New Roman" pitchFamily="18" charset="0"/>
              </a:rPr>
              <a:t/>
            </a:r>
            <a:br>
              <a:rPr sz="3000" smtClean="0">
                <a:solidFill>
                  <a:srgbClr val="6600CC"/>
                </a:solidFill>
                <a:latin typeface="Times New Roman" pitchFamily="18" charset="0"/>
                <a:cs typeface="Times New Roman" pitchFamily="18" charset="0"/>
              </a:rPr>
            </a:br>
            <a:r>
              <a:rPr sz="3000" smtClean="0">
                <a:solidFill>
                  <a:srgbClr val="6600CC"/>
                </a:solidFill>
                <a:latin typeface="Times New Roman" pitchFamily="18" charset="0"/>
                <a:cs typeface="Times New Roman" pitchFamily="18" charset="0"/>
              </a:rPr>
              <a:t> </a:t>
            </a:r>
            <a:r>
              <a:rPr sz="3000" smtClean="0">
                <a:solidFill>
                  <a:srgbClr val="FF00FF"/>
                </a:solidFill>
                <a:latin typeface="Times New Roman" pitchFamily="18" charset="0"/>
                <a:cs typeface="Times New Roman" pitchFamily="18" charset="0"/>
              </a:rPr>
              <a:t>COMPONENT USING</a:t>
            </a:r>
            <a:r>
              <a:rPr sz="3000" smtClean="0">
                <a:latin typeface="Times New Roman" pitchFamily="18" charset="0"/>
                <a:cs typeface="Times New Roman" pitchFamily="18" charset="0"/>
              </a:rPr>
              <a:t>:</a:t>
            </a:r>
            <a:endParaRPr lang="en-IN" sz="3000" smtClean="0">
              <a:solidFill>
                <a:srgbClr val="6600CC"/>
              </a:solidFill>
              <a:latin typeface="Times New Roman" pitchFamily="18" charset="0"/>
              <a:cs typeface="Times New Roman" pitchFamily="18" charset="0"/>
            </a:endParaRPr>
          </a:p>
        </p:txBody>
      </p:sp>
      <p:sp>
        <p:nvSpPr>
          <p:cNvPr id="9219" name="Text Placeholder 4"/>
          <p:cNvSpPr>
            <a:spLocks noGrp="1"/>
          </p:cNvSpPr>
          <p:nvPr>
            <p:ph type="body" idx="1"/>
          </p:nvPr>
        </p:nvSpPr>
        <p:spPr>
          <a:xfrm>
            <a:off x="381000" y="1524000"/>
            <a:ext cx="8080375" cy="4800600"/>
          </a:xfrm>
        </p:spPr>
        <p:txBody>
          <a:bodyPr/>
          <a:lstStyle/>
          <a:p>
            <a:pPr>
              <a:buFont typeface="Wingdings" pitchFamily="2" charset="2"/>
              <a:buNone/>
            </a:pPr>
            <a:r>
              <a:rPr lang="en-US" dirty="0" smtClean="0">
                <a:solidFill>
                  <a:schemeClr val="bg1"/>
                </a:solidFill>
              </a:rPr>
              <a:t>      </a:t>
            </a:r>
            <a:r>
              <a:rPr lang="en-US" u="sng" dirty="0" smtClean="0">
                <a:solidFill>
                  <a:schemeClr val="bg1"/>
                </a:solidFill>
              </a:rPr>
              <a:t>PART NAME</a:t>
            </a:r>
          </a:p>
          <a:p>
            <a:pPr>
              <a:buFont typeface="Wingdings" pitchFamily="2" charset="2"/>
              <a:buChar char="v"/>
            </a:pPr>
            <a:r>
              <a:rPr lang="en-US" dirty="0" smtClean="0">
                <a:solidFill>
                  <a:schemeClr val="bg1"/>
                </a:solidFill>
              </a:rPr>
              <a:t> BASE </a:t>
            </a:r>
            <a:r>
              <a:rPr lang="en-US" dirty="0" smtClean="0">
                <a:solidFill>
                  <a:schemeClr val="bg1"/>
                </a:solidFill>
              </a:rPr>
              <a:t>FRAME</a:t>
            </a:r>
          </a:p>
          <a:p>
            <a:pPr>
              <a:buFont typeface="Wingdings" pitchFamily="2" charset="2"/>
              <a:buChar char="v"/>
            </a:pPr>
            <a:r>
              <a:rPr lang="en-US" dirty="0" smtClean="0">
                <a:solidFill>
                  <a:schemeClr val="bg1"/>
                </a:solidFill>
              </a:rPr>
              <a:t> BELT</a:t>
            </a:r>
            <a:endParaRPr lang="en-US" dirty="0" smtClean="0">
              <a:solidFill>
                <a:schemeClr val="bg1"/>
              </a:solidFill>
            </a:endParaRPr>
          </a:p>
          <a:p>
            <a:pPr>
              <a:buFont typeface="Wingdings" pitchFamily="2" charset="2"/>
              <a:buChar char="v"/>
            </a:pPr>
            <a:r>
              <a:rPr lang="en-US" dirty="0" smtClean="0">
                <a:solidFill>
                  <a:schemeClr val="bg1"/>
                </a:solidFill>
              </a:rPr>
              <a:t> ROLLER</a:t>
            </a:r>
            <a:endParaRPr lang="en-US" dirty="0" smtClean="0">
              <a:solidFill>
                <a:schemeClr val="bg1"/>
              </a:solidFill>
            </a:endParaRPr>
          </a:p>
          <a:p>
            <a:pPr>
              <a:buFont typeface="Wingdings" pitchFamily="2" charset="2"/>
              <a:buChar char="v"/>
            </a:pPr>
            <a:r>
              <a:rPr lang="en-US" dirty="0" smtClean="0">
                <a:solidFill>
                  <a:schemeClr val="bg1"/>
                </a:solidFill>
              </a:rPr>
              <a:t> BEARING</a:t>
            </a:r>
            <a:endParaRPr lang="en-US" dirty="0" smtClean="0">
              <a:solidFill>
                <a:schemeClr val="bg1"/>
              </a:solidFill>
            </a:endParaRPr>
          </a:p>
          <a:p>
            <a:pPr>
              <a:buFont typeface="Wingdings" pitchFamily="2" charset="2"/>
              <a:buChar char="v"/>
            </a:pPr>
            <a:r>
              <a:rPr lang="en-US" dirty="0" smtClean="0">
                <a:solidFill>
                  <a:schemeClr val="bg1"/>
                </a:solidFill>
              </a:rPr>
              <a:t> GENEVA </a:t>
            </a:r>
            <a:r>
              <a:rPr lang="en-US" dirty="0" smtClean="0">
                <a:solidFill>
                  <a:schemeClr val="bg1"/>
                </a:solidFill>
              </a:rPr>
              <a:t>WHEEL</a:t>
            </a:r>
          </a:p>
          <a:p>
            <a:pPr>
              <a:buFont typeface="Wingdings" pitchFamily="2" charset="2"/>
              <a:buChar char="v"/>
            </a:pPr>
            <a:r>
              <a:rPr lang="en-US" dirty="0" smtClean="0">
                <a:solidFill>
                  <a:schemeClr val="bg1"/>
                </a:solidFill>
              </a:rPr>
              <a:t> SUPPORTING </a:t>
            </a:r>
            <a:r>
              <a:rPr lang="en-US" dirty="0" smtClean="0">
                <a:solidFill>
                  <a:schemeClr val="bg1"/>
                </a:solidFill>
              </a:rPr>
              <a:t>COLOUMN</a:t>
            </a:r>
          </a:p>
          <a:p>
            <a:pPr>
              <a:buFont typeface="Wingdings" pitchFamily="2" charset="2"/>
              <a:buChar char="v"/>
            </a:pPr>
            <a:r>
              <a:rPr lang="en-US" dirty="0" smtClean="0">
                <a:solidFill>
                  <a:schemeClr val="bg1"/>
                </a:solidFill>
              </a:rPr>
              <a:t> DC-MOTOR</a:t>
            </a:r>
            <a:endParaRPr lang="en-US" dirty="0" smtClean="0">
              <a:solidFill>
                <a:schemeClr val="bg1"/>
              </a:solidFill>
            </a:endParaRPr>
          </a:p>
          <a:p>
            <a:pPr>
              <a:buFont typeface="Wingdings" pitchFamily="2" charset="2"/>
              <a:buChar char="v"/>
            </a:pPr>
            <a:r>
              <a:rPr lang="en-US" dirty="0" smtClean="0">
                <a:solidFill>
                  <a:schemeClr val="bg1"/>
                </a:solidFill>
              </a:rPr>
              <a:t> PIN</a:t>
            </a:r>
            <a:endParaRPr lang="en-US" dirty="0" smtClean="0">
              <a:solidFill>
                <a:schemeClr val="bg1"/>
              </a:solidFill>
            </a:endParaRPr>
          </a:p>
          <a:p>
            <a:pPr>
              <a:buFont typeface="Wingdings" pitchFamily="2" charset="2"/>
              <a:buNone/>
            </a:pPr>
            <a:endParaRPr lang="en-US" dirty="0" smtClean="0">
              <a:solidFill>
                <a:schemeClr val="bg1"/>
              </a:solidFill>
            </a:endParaRPr>
          </a:p>
          <a:p>
            <a:pPr>
              <a:buFont typeface="Wingdings" pitchFamily="2" charset="2"/>
              <a:buChar char="v"/>
            </a:pPr>
            <a:endParaRPr lang="en-US" dirty="0" smtClean="0">
              <a:solidFill>
                <a:schemeClr val="bg1"/>
              </a:solidFill>
            </a:endParaRPr>
          </a:p>
          <a:p>
            <a:endParaRPr lang="en-IN" dirty="0" smtClean="0">
              <a:solidFill>
                <a:schemeClr val="bg1"/>
              </a:solidFill>
            </a:endParaRPr>
          </a:p>
        </p:txBody>
      </p:sp>
      <p:sp>
        <p:nvSpPr>
          <p:cNvPr id="9220" name="TextBox 8"/>
          <p:cNvSpPr txBox="1">
            <a:spLocks noChangeArrowheads="1"/>
          </p:cNvSpPr>
          <p:nvPr/>
        </p:nvSpPr>
        <p:spPr bwMode="auto">
          <a:xfrm>
            <a:off x="1371600" y="5791200"/>
            <a:ext cx="7239000" cy="369888"/>
          </a:xfrm>
          <a:prstGeom prst="rect">
            <a:avLst/>
          </a:prstGeom>
          <a:noFill/>
          <a:ln w="9525">
            <a:noFill/>
            <a:miter lim="800000"/>
            <a:headEnd/>
            <a:tailEnd/>
          </a:ln>
        </p:spPr>
        <p:txBody>
          <a:bodyPr>
            <a:spAutoFit/>
          </a:bodyPr>
          <a:lstStyle/>
          <a:p>
            <a:pPr algn="ctr"/>
            <a:r>
              <a:rPr lang="en-US" b="1">
                <a:solidFill>
                  <a:srgbClr val="FF0000"/>
                </a:solidFill>
                <a:latin typeface="Times New Roman" pitchFamily="18" charset="0"/>
                <a:cs typeface="Times New Roman" pitchFamily="18" charset="0"/>
              </a:rPr>
              <a:t>Panimalar</a:t>
            </a:r>
            <a:r>
              <a:rPr lang="en-US" b="1">
                <a:solidFill>
                  <a:schemeClr val="bg1"/>
                </a:solidFill>
                <a:latin typeface="Times New Roman" pitchFamily="18" charset="0"/>
                <a:cs typeface="Times New Roman" pitchFamily="18" charset="0"/>
              </a:rPr>
              <a:t> </a:t>
            </a:r>
            <a:r>
              <a:rPr lang="en-US" b="1">
                <a:solidFill>
                  <a:srgbClr val="FF0000"/>
                </a:solidFill>
                <a:latin typeface="Times New Roman" pitchFamily="18" charset="0"/>
                <a:cs typeface="Times New Roman" pitchFamily="18" charset="0"/>
              </a:rPr>
              <a:t>Polytechnic</a:t>
            </a:r>
            <a:r>
              <a:rPr lang="en-US" b="1">
                <a:solidFill>
                  <a:schemeClr val="bg1"/>
                </a:solidFill>
                <a:latin typeface="Times New Roman" pitchFamily="18" charset="0"/>
                <a:cs typeface="Times New Roman" pitchFamily="18" charset="0"/>
              </a:rPr>
              <a:t> </a:t>
            </a:r>
            <a:r>
              <a:rPr lang="en-US" b="1">
                <a:solidFill>
                  <a:srgbClr val="FF0000"/>
                </a:solidFill>
                <a:latin typeface="Times New Roman" pitchFamily="18" charset="0"/>
                <a:cs typeface="Times New Roman" pitchFamily="18" charset="0"/>
              </a:rPr>
              <a:t>College</a:t>
            </a:r>
            <a:endParaRPr lang="en-IN" b="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p:cNvSpPr>
          <p:nvPr>
            <p:ph type="title"/>
          </p:nvPr>
        </p:nvSpPr>
        <p:spPr>
          <a:xfrm>
            <a:off x="530352" y="914400"/>
            <a:ext cx="7772400" cy="609600"/>
          </a:xfrm>
        </p:spPr>
        <p:txBody>
          <a:bodyPr/>
          <a:lstStyle/>
          <a:p>
            <a:pPr>
              <a:defRPr/>
            </a:pPr>
            <a:r>
              <a:rPr sz="3000" smtClean="0">
                <a:solidFill>
                  <a:srgbClr val="FF00FF"/>
                </a:solidFill>
                <a:latin typeface="Times New Roman" pitchFamily="18" charset="0"/>
                <a:cs typeface="Times New Roman" pitchFamily="18" charset="0"/>
              </a:rPr>
              <a:t>APPLICATION:</a:t>
            </a:r>
            <a:endParaRPr lang="en-IN" sz="3000" smtClean="0">
              <a:solidFill>
                <a:srgbClr val="FF00FF"/>
              </a:solidFill>
              <a:latin typeface="Times New Roman" pitchFamily="18" charset="0"/>
              <a:cs typeface="Times New Roman" pitchFamily="18" charset="0"/>
            </a:endParaRPr>
          </a:p>
        </p:txBody>
      </p:sp>
      <p:sp>
        <p:nvSpPr>
          <p:cNvPr id="10243" name="Text Placeholder 3"/>
          <p:cNvSpPr>
            <a:spLocks noGrp="1"/>
          </p:cNvSpPr>
          <p:nvPr>
            <p:ph type="body" idx="1"/>
          </p:nvPr>
        </p:nvSpPr>
        <p:spPr>
          <a:xfrm>
            <a:off x="530225" y="1676400"/>
            <a:ext cx="7772400" cy="3810000"/>
          </a:xfrm>
        </p:spPr>
        <p:txBody>
          <a:bodyPr/>
          <a:lstStyle/>
          <a:p>
            <a:pPr>
              <a:buFont typeface="Wingdings 2" pitchFamily="18" charset="2"/>
              <a:buChar char=""/>
            </a:pPr>
            <a:r>
              <a:rPr lang="en-US" sz="2600" dirty="0" smtClean="0">
                <a:solidFill>
                  <a:schemeClr val="bg1"/>
                </a:solidFill>
              </a:rPr>
              <a:t> It </a:t>
            </a:r>
            <a:r>
              <a:rPr lang="en-US" sz="2600" dirty="0" smtClean="0">
                <a:solidFill>
                  <a:schemeClr val="bg1"/>
                </a:solidFill>
              </a:rPr>
              <a:t>is applicable in the production industries and in </a:t>
            </a:r>
            <a:endParaRPr lang="en-US" sz="2600" dirty="0" smtClean="0">
              <a:solidFill>
                <a:schemeClr val="bg1"/>
              </a:solidFill>
            </a:endParaRPr>
          </a:p>
          <a:p>
            <a:r>
              <a:rPr lang="en-US" sz="2600" dirty="0" smtClean="0">
                <a:solidFill>
                  <a:schemeClr val="bg1"/>
                </a:solidFill>
              </a:rPr>
              <a:t>   automobile </a:t>
            </a:r>
            <a:r>
              <a:rPr lang="en-US" sz="2600" dirty="0" smtClean="0">
                <a:solidFill>
                  <a:schemeClr val="bg1"/>
                </a:solidFill>
              </a:rPr>
              <a:t>industries for mass production.</a:t>
            </a:r>
          </a:p>
          <a:p>
            <a:pPr>
              <a:buFont typeface="Wingdings 2" pitchFamily="18" charset="2"/>
              <a:buChar char=""/>
            </a:pPr>
            <a:r>
              <a:rPr lang="en-US" sz="2600" dirty="0" smtClean="0">
                <a:solidFill>
                  <a:schemeClr val="bg1"/>
                </a:solidFill>
              </a:rPr>
              <a:t> Applicable </a:t>
            </a:r>
            <a:r>
              <a:rPr lang="en-US" sz="2600" dirty="0" smtClean="0">
                <a:solidFill>
                  <a:schemeClr val="bg1"/>
                </a:solidFill>
              </a:rPr>
              <a:t>where time delay is necessary </a:t>
            </a:r>
            <a:r>
              <a:rPr lang="en-US" sz="2600" dirty="0" smtClean="0">
                <a:solidFill>
                  <a:schemeClr val="bg1"/>
                </a:solidFill>
              </a:rPr>
              <a:t>in </a:t>
            </a:r>
          </a:p>
          <a:p>
            <a:r>
              <a:rPr lang="en-US" sz="2600" dirty="0" smtClean="0">
                <a:solidFill>
                  <a:schemeClr val="bg1"/>
                </a:solidFill>
              </a:rPr>
              <a:t> </a:t>
            </a:r>
            <a:r>
              <a:rPr lang="en-US" sz="2600" dirty="0" smtClean="0">
                <a:solidFill>
                  <a:schemeClr val="bg1"/>
                </a:solidFill>
              </a:rPr>
              <a:t>  material handling.</a:t>
            </a:r>
            <a:endParaRPr lang="en-IN" sz="2600" dirty="0" smtClean="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p:cNvSpPr>
          <p:nvPr>
            <p:ph type="title" idx="4294967295"/>
          </p:nvPr>
        </p:nvSpPr>
        <p:spPr>
          <a:xfrm>
            <a:off x="838200" y="228600"/>
            <a:ext cx="7772400" cy="609600"/>
          </a:xfrm>
        </p:spPr>
        <p:txBody>
          <a:bodyPr/>
          <a:lstStyle/>
          <a:p>
            <a:r>
              <a:rPr lang="en-US" sz="3000" b="1" smtClean="0">
                <a:solidFill>
                  <a:srgbClr val="6600CC"/>
                </a:solidFill>
                <a:latin typeface="Times New Roman" pitchFamily="18" charset="0"/>
                <a:cs typeface="Times New Roman" pitchFamily="18" charset="0"/>
              </a:rPr>
              <a:t>ADVANTAGE</a:t>
            </a:r>
            <a:endParaRPr lang="en-IN" sz="3000" b="1" smtClean="0">
              <a:solidFill>
                <a:srgbClr val="6600CC"/>
              </a:solidFill>
              <a:latin typeface="Times New Roman" pitchFamily="18" charset="0"/>
              <a:cs typeface="Times New Roman" pitchFamily="18" charset="0"/>
            </a:endParaRPr>
          </a:p>
        </p:txBody>
      </p:sp>
      <p:sp>
        <p:nvSpPr>
          <p:cNvPr id="11267" name="Rectangle 3"/>
          <p:cNvSpPr>
            <a:spLocks noGrp="1"/>
          </p:cNvSpPr>
          <p:nvPr>
            <p:ph type="body" idx="4294967295"/>
          </p:nvPr>
        </p:nvSpPr>
        <p:spPr>
          <a:xfrm>
            <a:off x="609600" y="914400"/>
            <a:ext cx="8077200" cy="5410200"/>
          </a:xfrm>
        </p:spPr>
        <p:txBody>
          <a:bodyPr/>
          <a:lstStyle/>
          <a:p>
            <a:r>
              <a:rPr lang="en-US" dirty="0" smtClean="0"/>
              <a:t>Low </a:t>
            </a:r>
            <a:r>
              <a:rPr lang="en-US" dirty="0" smtClean="0"/>
              <a:t>cost.</a:t>
            </a:r>
            <a:endParaRPr lang="en-US" dirty="0" smtClean="0"/>
          </a:p>
          <a:p>
            <a:r>
              <a:rPr lang="en-US" dirty="0" smtClean="0"/>
              <a:t>Saves Man </a:t>
            </a:r>
            <a:r>
              <a:rPr lang="en-US" dirty="0" smtClean="0"/>
              <a:t>Power.</a:t>
            </a:r>
            <a:endParaRPr lang="en-US" dirty="0" smtClean="0"/>
          </a:p>
          <a:p>
            <a:r>
              <a:rPr lang="en-US" dirty="0" smtClean="0"/>
              <a:t>Saves </a:t>
            </a:r>
            <a:r>
              <a:rPr lang="en-US" dirty="0" smtClean="0"/>
              <a:t>time.</a:t>
            </a:r>
            <a:endParaRPr lang="en-US" dirty="0" smtClean="0"/>
          </a:p>
          <a:p>
            <a:r>
              <a:rPr lang="en-US" dirty="0" smtClean="0"/>
              <a:t>Time delay can be achieved </a:t>
            </a:r>
            <a:r>
              <a:rPr lang="en-US" dirty="0" smtClean="0"/>
              <a:t>easily.</a:t>
            </a:r>
            <a:endParaRPr lang="en-IN"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4294967295"/>
          </p:nvPr>
        </p:nvSpPr>
        <p:spPr>
          <a:xfrm>
            <a:off x="685800" y="1752600"/>
            <a:ext cx="7543800" cy="4373563"/>
          </a:xfrm>
        </p:spPr>
        <p:txBody>
          <a:bodyPr/>
          <a:lstStyle/>
          <a:p>
            <a:pPr eaLnBrk="1" hangingPunct="1">
              <a:buFontTx/>
              <a:buNone/>
            </a:pPr>
            <a:endParaRPr lang="en-US" smtClean="0">
              <a:solidFill>
                <a:srgbClr val="FF0000"/>
              </a:solidFill>
              <a:latin typeface="Constantia" pitchFamily="18" charset="0"/>
            </a:endParaRPr>
          </a:p>
          <a:p>
            <a:pPr eaLnBrk="1" hangingPunct="1">
              <a:buFontTx/>
              <a:buNone/>
            </a:pPr>
            <a:endParaRPr lang="en-US" smtClean="0">
              <a:solidFill>
                <a:srgbClr val="FF0000"/>
              </a:solidFill>
              <a:latin typeface="Constantia" pitchFamily="18" charset="0"/>
            </a:endParaRPr>
          </a:p>
          <a:p>
            <a:pPr eaLnBrk="1" hangingPunct="1">
              <a:buFontTx/>
              <a:buNone/>
            </a:pPr>
            <a:r>
              <a:rPr lang="en-US" smtClean="0">
                <a:solidFill>
                  <a:srgbClr val="FF0000"/>
                </a:solidFill>
                <a:latin typeface="Constantia" pitchFamily="18" charset="0"/>
              </a:rPr>
              <a:t>			</a:t>
            </a:r>
            <a:endParaRPr lang="en-US" sz="4800" smtClean="0">
              <a:solidFill>
                <a:srgbClr val="FF0000"/>
              </a:solidFill>
              <a:latin typeface="Constantia" pitchFamily="18" charset="0"/>
            </a:endParaRPr>
          </a:p>
        </p:txBody>
      </p:sp>
      <p:sp>
        <p:nvSpPr>
          <p:cNvPr id="12291" name="WordArt 4"/>
          <p:cNvSpPr>
            <a:spLocks noChangeArrowheads="1" noChangeShapeType="1" noTextEdit="1"/>
          </p:cNvSpPr>
          <p:nvPr/>
        </p:nvSpPr>
        <p:spPr bwMode="auto">
          <a:xfrm>
            <a:off x="3352800" y="3048000"/>
            <a:ext cx="3095625" cy="647700"/>
          </a:xfrm>
          <a:prstGeom prst="rect">
            <a:avLst/>
          </a:prstGeom>
        </p:spPr>
        <p:txBody>
          <a:bodyPr wrap="none" fromWordArt="1">
            <a:prstTxWarp prst="textPlain">
              <a:avLst>
                <a:gd name="adj" fmla="val 50000"/>
              </a:avLst>
            </a:prstTxWarp>
          </a:bodyPr>
          <a:lstStyle/>
          <a:p>
            <a:pPr algn="ctr"/>
            <a:r>
              <a:rPr lang="en-US" sz="3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THANK YOU</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4_Flow">
      <a:majorFont>
        <a:latin typeface=""/>
        <a:ea typeface=""/>
        <a:cs typeface=""/>
      </a:majorFont>
      <a:minorFont>
        <a:latin typeface=""/>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1446</TotalTime>
  <Words>390</Words>
  <Application>Microsoft Office PowerPoint</Application>
  <PresentationFormat>On-screen Show (4:3)</PresentationFormat>
  <Paragraphs>56</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Wingdings 2</vt:lpstr>
      <vt:lpstr>Calibri</vt:lpstr>
      <vt:lpstr>Times New Roman</vt:lpstr>
      <vt:lpstr>Wingdings</vt:lpstr>
      <vt:lpstr>Constantia</vt:lpstr>
      <vt:lpstr>4_Flow</vt:lpstr>
      <vt:lpstr>GENEVA CONVEYOR</vt:lpstr>
      <vt:lpstr>          AIM OF OUR PROJET</vt:lpstr>
      <vt:lpstr>          ABSTRACT</vt:lpstr>
      <vt:lpstr>Slide 4</vt:lpstr>
      <vt:lpstr>          COMPONENT USING:</vt:lpstr>
      <vt:lpstr>APPLICATION:</vt:lpstr>
      <vt:lpstr>ADVANTAGE</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sasi</dc:creator>
  <cp:lastModifiedBy>MAHESH</cp:lastModifiedBy>
  <cp:revision>247</cp:revision>
  <cp:lastPrinted>1601-01-01T00:00:00Z</cp:lastPrinted>
  <dcterms:created xsi:type="dcterms:W3CDTF">1601-01-01T00:00:00Z</dcterms:created>
  <dcterms:modified xsi:type="dcterms:W3CDTF">2012-11-25T13:10:57Z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